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9" r:id="rId5"/>
    <p:sldId id="267" r:id="rId6"/>
    <p:sldId id="260" r:id="rId7"/>
    <p:sldId id="264" r:id="rId8"/>
    <p:sldId id="263" r:id="rId9"/>
    <p:sldId id="261" r:id="rId10"/>
    <p:sldId id="262" r:id="rId11"/>
    <p:sldId id="256" r:id="rId12"/>
    <p:sldId id="265" r:id="rId13"/>
    <p:sldId id="266" r:id="rId14"/>
    <p:sldId id="269" r:id="rId15"/>
    <p:sldId id="268" r:id="rId16"/>
    <p:sldId id="270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rten van Meersbergen" initials="MvM" lastIdx="2" clrIdx="0">
    <p:extLst>
      <p:ext uri="{19B8F6BF-5375-455C-9EA6-DF929625EA0E}">
        <p15:presenceInfo xmlns:p15="http://schemas.microsoft.com/office/powerpoint/2012/main" userId="Maarten van Meersberg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410" autoAdjust="0"/>
  </p:normalViewPr>
  <p:slideViewPr>
    <p:cSldViewPr snapToGrid="0">
      <p:cViewPr varScale="1">
        <p:scale>
          <a:sx n="77" d="100"/>
          <a:sy n="77" d="100"/>
        </p:scale>
        <p:origin x="136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E16C4-A349-4890-8FF2-66424193270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FA1B3-783C-4859-AEF5-0F6DBF016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5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FA1B3-783C-4859-AEF5-0F6DBF016E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FA1B3-783C-4859-AEF5-0F6DBF016E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9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" y="685801"/>
            <a:ext cx="7162800" cy="1102519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" y="1888333"/>
            <a:ext cx="6629400" cy="854869"/>
          </a:xfrm>
        </p:spPr>
        <p:txBody>
          <a:bodyPr>
            <a:normAutofit/>
          </a:bodyPr>
          <a:lstStyle>
            <a:lvl1pPr marL="0" indent="0" algn="l">
              <a:lnSpc>
                <a:spcPts val="21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 descr="ESCIENCE_bySURFandNWO_white [Converted]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917432"/>
            <a:ext cx="720000" cy="102590"/>
          </a:xfrm>
          <a:prstGeom prst="rect">
            <a:avLst/>
          </a:prstGeom>
        </p:spPr>
      </p:pic>
      <p:pic>
        <p:nvPicPr>
          <p:cNvPr id="7" name="Picture 6" descr="ESCIENCE_logo_C_nl_whit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536" y="4227934"/>
            <a:ext cx="2088000" cy="4927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1"/>
            <a:ext cx="8305200" cy="2739751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ESCIENCE_bySURFandNWO_white [Converted]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917432"/>
            <a:ext cx="720000" cy="102590"/>
          </a:xfrm>
          <a:prstGeom prst="rect">
            <a:avLst/>
          </a:prstGeom>
        </p:spPr>
      </p:pic>
      <p:pic>
        <p:nvPicPr>
          <p:cNvPr id="7" name="Picture 6" descr="ESCIENCE_logo_C_nl_whit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536" y="4227934"/>
            <a:ext cx="2088000" cy="4927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1"/>
            <a:ext cx="8305200" cy="2739751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ESCIENCE_logo_C_nl_cyanblac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4227934"/>
            <a:ext cx="2088232" cy="492824"/>
          </a:xfrm>
          <a:prstGeom prst="rect">
            <a:avLst/>
          </a:prstGeom>
        </p:spPr>
      </p:pic>
      <p:pic>
        <p:nvPicPr>
          <p:cNvPr id="7" name="Picture 6" descr="ESCIENCE_bySURFandNWO_black [Converted]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5536" y="4917420"/>
            <a:ext cx="720078" cy="1026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2"/>
            <a:ext cx="8305200" cy="360044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1"/>
            <a:ext cx="8305200" cy="280035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ESCIENCE_logo_C_nl_cyanblac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2360" y="51470"/>
            <a:ext cx="864096" cy="2039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0"/>
            <a:ext cx="8305200" cy="353183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0"/>
            <a:ext cx="8305200" cy="353183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ESCIENCE_logo_C_nl_cyanblac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4876006"/>
            <a:ext cx="864096" cy="2039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200150"/>
            <a:ext cx="8305200" cy="3531839"/>
          </a:xfrm>
        </p:spPr>
        <p:txBody>
          <a:bodyPr/>
          <a:lstStyle>
            <a:lvl1pPr>
              <a:buClr>
                <a:srgbClr val="00AFEA"/>
              </a:buClr>
              <a:defRPr sz="1600"/>
            </a:lvl1pPr>
            <a:lvl2pPr>
              <a:buClr>
                <a:srgbClr val="00AFEA"/>
              </a:buClr>
              <a:defRPr sz="1400"/>
            </a:lvl2pPr>
            <a:lvl3pPr>
              <a:buClr>
                <a:srgbClr val="00AFEA"/>
              </a:buClr>
              <a:defRPr sz="1200"/>
            </a:lvl3pPr>
            <a:lvl4pPr>
              <a:buClr>
                <a:srgbClr val="00AFEA"/>
              </a:buClr>
              <a:defRPr sz="1000"/>
            </a:lvl4pPr>
            <a:lvl5pPr>
              <a:buClr>
                <a:srgbClr val="00AFEA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ESCIENCE_logo_C_nl_cyanblac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4876006"/>
            <a:ext cx="864096" cy="2039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195486"/>
            <a:ext cx="8305200" cy="4536503"/>
          </a:xfrm>
        </p:spPr>
        <p:txBody>
          <a:bodyPr/>
          <a:lstStyle>
            <a:lvl1pPr>
              <a:buClr>
                <a:srgbClr val="00AFEA"/>
              </a:buClr>
              <a:defRPr sz="1600"/>
            </a:lvl1pPr>
            <a:lvl2pPr>
              <a:buClr>
                <a:srgbClr val="00AFEA"/>
              </a:buClr>
              <a:defRPr sz="1400"/>
            </a:lvl2pPr>
            <a:lvl3pPr>
              <a:buClr>
                <a:srgbClr val="00AFEA"/>
              </a:buClr>
              <a:defRPr sz="1200"/>
            </a:lvl3pPr>
            <a:lvl4pPr>
              <a:buClr>
                <a:srgbClr val="00AFEA"/>
              </a:buClr>
              <a:defRPr sz="1000"/>
            </a:lvl4pPr>
            <a:lvl5pPr>
              <a:buClr>
                <a:srgbClr val="00AFEA"/>
              </a:buCl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ESCIENCE_logo_C_nl_cyanblack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4876006"/>
            <a:ext cx="864096" cy="2039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05978"/>
            <a:ext cx="8077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200150"/>
            <a:ext cx="80772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195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68694A9C-120C-4ED6-9391-78641B77D3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2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>
    <p:cut/>
  </p:transition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itchFamily="34" charset="0"/>
        <a:buChar char="•"/>
        <a:defRPr sz="32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itchFamily="34" charset="0"/>
        <a:buChar char="–"/>
        <a:defRPr sz="28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itchFamily="34" charset="0"/>
        <a:buChar char="•"/>
        <a:defRPr sz="2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itchFamily="34" charset="0"/>
        <a:buChar char="–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itchFamily="34" charset="0"/>
        <a:buChar char="»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Storyteller: </a:t>
            </a:r>
            <a:br>
              <a:rPr lang="en-GB" dirty="0"/>
            </a:br>
            <a:r>
              <a:rPr lang="en-GB" sz="3100" dirty="0"/>
              <a:t>Visualizing Natural Language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" y="2304347"/>
            <a:ext cx="6629400" cy="854869"/>
          </a:xfrm>
        </p:spPr>
        <p:txBody>
          <a:bodyPr/>
          <a:lstStyle/>
          <a:p>
            <a:r>
              <a:rPr lang="en-GB" dirty="0"/>
              <a:t>Maarten van Meersbergen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876" y="4059882"/>
            <a:ext cx="3641124" cy="10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08041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Cross-tab filtering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655" y="1380932"/>
            <a:ext cx="9149655" cy="3212676"/>
          </a:xfrm>
        </p:spPr>
      </p:pic>
    </p:spTree>
    <p:extLst>
      <p:ext uri="{BB962C8B-B14F-4D97-AF65-F5344CB8AC3E}">
        <p14:creationId xmlns:p14="http://schemas.microsoft.com/office/powerpoint/2010/main" val="469925961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3600" dirty="0"/>
              <a:t>Visual Information Seeking Mantra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 </a:t>
            </a:r>
          </a:p>
          <a:p>
            <a:pPr marL="0" indent="0">
              <a:buNone/>
            </a:pPr>
            <a:r>
              <a:rPr lang="en-GB" dirty="0"/>
              <a:t>Overview first, zoom and filter, then details-on-demand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endParaRPr lang="en-GB" sz="1200" b="0" dirty="0"/>
          </a:p>
          <a:p>
            <a:pPr marL="0" indent="0" algn="r">
              <a:buNone/>
            </a:pPr>
            <a:r>
              <a:rPr lang="en-GB" sz="1200" b="0" dirty="0"/>
              <a:t>The Eyes Have It: A Task by Data Type Taxonomy for Information Visualizations - Visual Languages, 1996. 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238794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Details-on-demand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731"/>
            <a:ext cx="4627725" cy="1323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00" y="1890019"/>
            <a:ext cx="4615543" cy="1711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8959"/>
            <a:ext cx="3663820" cy="20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51435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" y="933687"/>
            <a:ext cx="4966276" cy="3768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Designed for re-</a:t>
            </a:r>
            <a:r>
              <a:rPr lang="en-GB" dirty="0" err="1"/>
              <a:t>useability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15" y="961466"/>
            <a:ext cx="4091380" cy="37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5202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Event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0" y="907794"/>
            <a:ext cx="3761510" cy="3531839"/>
          </a:xfrm>
        </p:spPr>
        <p:txBody>
          <a:bodyPr/>
          <a:lstStyle/>
          <a:p>
            <a:pPr marL="0" indent="0">
              <a:buNone/>
            </a:pPr>
            <a:r>
              <a:rPr lang="en-GB" sz="1000" dirty="0"/>
              <a:t>{ "timeline":</a:t>
            </a:r>
          </a:p>
          <a:p>
            <a:pPr marL="0" indent="0">
              <a:buNone/>
            </a:pPr>
            <a:r>
              <a:rPr lang="en-GB" sz="1000" dirty="0"/>
              <a:t>  "events": [{</a:t>
            </a:r>
          </a:p>
          <a:p>
            <a:pPr marL="0" indent="0">
              <a:buNone/>
            </a:pPr>
            <a:r>
              <a:rPr lang="en-GB" sz="1000" dirty="0"/>
              <a:t>    "actors": {</a:t>
            </a:r>
          </a:p>
          <a:p>
            <a:pPr marL="0" indent="0">
              <a:buNone/>
            </a:pPr>
            <a:r>
              <a:rPr lang="en-GB" sz="1000" dirty="0"/>
              <a:t>    "actor:": [</a:t>
            </a:r>
          </a:p>
          <a:p>
            <a:pPr marL="0" indent="0">
              <a:buNone/>
            </a:pPr>
            <a:r>
              <a:rPr lang="en-GB" sz="1000" dirty="0"/>
              <a:t>      "</a:t>
            </a:r>
            <a:r>
              <a:rPr lang="en-GB" sz="1000" dirty="0" err="1"/>
              <a:t>dbp:European_Union</a:t>
            </a:r>
            <a:r>
              <a:rPr lang="en-GB" sz="1000" dirty="0"/>
              <a:t>",</a:t>
            </a:r>
          </a:p>
          <a:p>
            <a:pPr marL="0" indent="0">
              <a:buNone/>
            </a:pPr>
            <a:r>
              <a:rPr lang="en-GB" sz="1000" dirty="0"/>
              <a:t>      "</a:t>
            </a:r>
            <a:r>
              <a:rPr lang="en-GB" sz="1000" dirty="0" err="1"/>
              <a:t>dbp:United_Kingdom</a:t>
            </a:r>
            <a:r>
              <a:rPr lang="en-GB" sz="1000" dirty="0"/>
              <a:t>",</a:t>
            </a:r>
          </a:p>
          <a:p>
            <a:pPr marL="0" indent="0">
              <a:buNone/>
            </a:pPr>
            <a:r>
              <a:rPr lang="en-GB" sz="1000" dirty="0"/>
              <a:t>      "</a:t>
            </a:r>
            <a:r>
              <a:rPr lang="en-GB" sz="1000" dirty="0" err="1"/>
              <a:t>dbp:The_Times</a:t>
            </a:r>
            <a:r>
              <a:rPr lang="en-GB" sz="1000" dirty="0"/>
              <a:t>",</a:t>
            </a:r>
          </a:p>
          <a:p>
            <a:pPr marL="0" indent="0">
              <a:buNone/>
            </a:pPr>
            <a:r>
              <a:rPr lang="en-GB" sz="1000" dirty="0"/>
              <a:t>      "</a:t>
            </a:r>
            <a:r>
              <a:rPr lang="en-GB" sz="1000" dirty="0" err="1"/>
              <a:t>dbp:Government_of_the_United_Kingdom</a:t>
            </a:r>
            <a:r>
              <a:rPr lang="en-GB" sz="1000" dirty="0"/>
              <a:t>"</a:t>
            </a:r>
          </a:p>
          <a:p>
            <a:pPr marL="0" indent="0">
              <a:buNone/>
            </a:pPr>
            <a:r>
              <a:rPr lang="en-GB" sz="1000" dirty="0"/>
              <a:t>    ]</a:t>
            </a:r>
          </a:p>
          <a:p>
            <a:pPr marL="0" indent="0">
              <a:buNone/>
            </a:pPr>
            <a:r>
              <a:rPr lang="en-GB" sz="1000" dirty="0"/>
              <a:t>  },</a:t>
            </a:r>
          </a:p>
          <a:p>
            <a:pPr marL="0" indent="0">
              <a:buNone/>
            </a:pPr>
            <a:r>
              <a:rPr lang="en-GB" sz="1000" dirty="0"/>
              <a:t>  "</a:t>
            </a:r>
            <a:r>
              <a:rPr lang="en-GB" sz="1000" dirty="0" err="1"/>
              <a:t>prefLabel</a:t>
            </a:r>
            <a:r>
              <a:rPr lang="en-GB" sz="1000" dirty="0"/>
              <a:t>": ["stop"],</a:t>
            </a:r>
          </a:p>
          <a:p>
            <a:pPr marL="0" indent="0">
              <a:buNone/>
            </a:pPr>
            <a:r>
              <a:rPr lang="en-GB" sz="1000" dirty="0"/>
              <a:t>  "time": "20140622",</a:t>
            </a:r>
          </a:p>
          <a:p>
            <a:pPr marL="0" indent="0">
              <a:buNone/>
            </a:pPr>
            <a:r>
              <a:rPr lang="en-GB" sz="1000" dirty="0"/>
              <a:t>  "climax": 89,</a:t>
            </a:r>
          </a:p>
          <a:p>
            <a:pPr marL="0" indent="0">
              <a:buNone/>
            </a:pPr>
            <a:r>
              <a:rPr lang="en-GB" sz="1000" dirty="0"/>
              <a:t>  "event": "ev194",</a:t>
            </a:r>
          </a:p>
          <a:p>
            <a:pPr marL="0" indent="0">
              <a:buNone/>
            </a:pPr>
            <a:r>
              <a:rPr lang="en-GB" sz="1000" dirty="0"/>
              <a:t>  "</a:t>
            </a:r>
            <a:r>
              <a:rPr lang="en-GB" sz="1000" dirty="0" err="1"/>
              <a:t>groupName</a:t>
            </a:r>
            <a:r>
              <a:rPr lang="en-GB" sz="1000" dirty="0"/>
              <a:t>": "[Community sanction]",</a:t>
            </a:r>
          </a:p>
          <a:p>
            <a:pPr marL="0" indent="0">
              <a:buNone/>
            </a:pPr>
            <a:r>
              <a:rPr lang="en-GB" sz="1000" dirty="0"/>
              <a:t>  "</a:t>
            </a:r>
            <a:r>
              <a:rPr lang="en-GB" sz="1000" dirty="0" err="1"/>
              <a:t>groupScore</a:t>
            </a:r>
            <a:r>
              <a:rPr lang="en-GB" sz="1000" dirty="0"/>
              <a:t>": "099",</a:t>
            </a:r>
          </a:p>
          <a:p>
            <a:pPr marL="0" indent="0">
              <a:buNone/>
            </a:pPr>
            <a:r>
              <a:rPr lang="en-GB" sz="1000" dirty="0"/>
              <a:t>  "labels": [</a:t>
            </a:r>
          </a:p>
          <a:p>
            <a:pPr marL="0" indent="0">
              <a:buNone/>
            </a:pPr>
            <a:r>
              <a:rPr lang="en-GB" sz="1000" dirty="0"/>
              <a:t>    "stop",</a:t>
            </a:r>
          </a:p>
          <a:p>
            <a:pPr marL="0" indent="0">
              <a:buNone/>
            </a:pPr>
            <a:r>
              <a:rPr lang="en-GB" sz="1000" dirty="0"/>
              <a:t>    "difficulty",</a:t>
            </a:r>
          </a:p>
          <a:p>
            <a:pPr marL="0" indent="0">
              <a:buNone/>
            </a:pPr>
            <a:r>
              <a:rPr lang="en-GB" sz="1000" dirty="0"/>
              <a:t>    "pressure"</a:t>
            </a:r>
          </a:p>
          <a:p>
            <a:pPr marL="0" indent="0">
              <a:buNone/>
            </a:pPr>
            <a:r>
              <a:rPr lang="en-GB" sz="1000" dirty="0"/>
              <a:t>  ],</a:t>
            </a:r>
            <a:endParaRPr lang="en-GB" sz="1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900090" y="1200150"/>
            <a:ext cx="3761510" cy="3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FEA"/>
              </a:buClr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Arial Bold"/>
                <a:ea typeface="Arial Bold" pitchFamily="34" charset="0"/>
                <a:cs typeface="Arial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FEA"/>
              </a:buClr>
              <a:buFont typeface="Arial" pitchFamily="34" charset="0"/>
              <a:buChar char="–"/>
              <a:defRPr sz="1400" b="1" kern="1200">
                <a:solidFill>
                  <a:schemeClr val="tx1"/>
                </a:solidFill>
                <a:latin typeface="Arial Bold"/>
                <a:ea typeface="Arial Bold" pitchFamily="34" charset="0"/>
                <a:cs typeface="Arial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FEA"/>
              </a:buClr>
              <a:buFont typeface="Arial" pitchFamily="34" charset="0"/>
              <a:buChar char="•"/>
              <a:defRPr sz="1200" b="1" kern="1200">
                <a:solidFill>
                  <a:schemeClr val="tx1"/>
                </a:solidFill>
                <a:latin typeface="Arial Bold"/>
                <a:ea typeface="Arial Bold" pitchFamily="34" charset="0"/>
                <a:cs typeface="Arial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FEA"/>
              </a:buClr>
              <a:buFont typeface="Arial" pitchFamily="34" charset="0"/>
              <a:buChar char="–"/>
              <a:defRPr sz="1000" b="1" kern="1200">
                <a:solidFill>
                  <a:schemeClr val="tx1"/>
                </a:solidFill>
                <a:latin typeface="Arial Bold"/>
                <a:ea typeface="Arial Bold" pitchFamily="34" charset="0"/>
                <a:cs typeface="Arial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FEA"/>
              </a:buClr>
              <a:buFont typeface="Arial" pitchFamily="34" charset="0"/>
              <a:buChar char="»"/>
              <a:defRPr sz="1000" b="1" kern="1200">
                <a:solidFill>
                  <a:schemeClr val="tx1"/>
                </a:solidFill>
                <a:latin typeface="Arial Bold"/>
                <a:ea typeface="Arial Bold" pitchFamily="34" charset="0"/>
                <a:cs typeface="Arial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/>
              <a:t>"mentions": [{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"char": [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  "5665",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  "5673"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],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"perspective": [{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  "source": "</a:t>
            </a:r>
            <a:r>
              <a:rPr lang="en-GB" sz="1000" dirty="0" err="1"/>
              <a:t>author:FT_reporters</a:t>
            </a:r>
            <a:r>
              <a:rPr lang="en-GB" sz="1000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}],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"snippet": [" Sunday Times, said they were 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	extremely concerned about the UK's 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    difficulties in stopping the EU from 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    introducing measures that continue to 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    erode Britain's competitiveness"],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"</a:t>
            </a:r>
            <a:r>
              <a:rPr lang="en-GB" sz="1000" dirty="0" err="1"/>
              <a:t>snippet_char</a:t>
            </a:r>
            <a:r>
              <a:rPr lang="en-GB" sz="1000" dirty="0"/>
              <a:t>": [ 81, 89 ],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"</a:t>
            </a:r>
            <a:r>
              <a:rPr lang="en-GB" sz="1000" dirty="0" err="1"/>
              <a:t>uri</a:t>
            </a:r>
            <a:r>
              <a:rPr lang="en-GB" sz="1000" dirty="0"/>
              <a:t>": ["http://www.ft.com/thing/f2bc1380-fa32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  		 -11e3-a328-00144feab7de"]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  }, {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(...)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86350816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Storylines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1639016"/>
            <a:ext cx="8304212" cy="2654455"/>
          </a:xfrm>
        </p:spPr>
      </p:pic>
    </p:spTree>
    <p:extLst>
      <p:ext uri="{BB962C8B-B14F-4D97-AF65-F5344CB8AC3E}">
        <p14:creationId xmlns:p14="http://schemas.microsoft.com/office/powerpoint/2010/main" val="124852053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Filter by storyline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1429491"/>
            <a:ext cx="8304212" cy="3073506"/>
          </a:xfrm>
        </p:spPr>
      </p:pic>
    </p:spTree>
    <p:extLst>
      <p:ext uri="{BB962C8B-B14F-4D97-AF65-F5344CB8AC3E}">
        <p14:creationId xmlns:p14="http://schemas.microsoft.com/office/powerpoint/2010/main" val="19173742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Filter by time / importance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1407413"/>
            <a:ext cx="8304212" cy="3117661"/>
          </a:xfrm>
        </p:spPr>
      </p:pic>
    </p:spTree>
    <p:extLst>
      <p:ext uri="{BB962C8B-B14F-4D97-AF65-F5344CB8AC3E}">
        <p14:creationId xmlns:p14="http://schemas.microsoft.com/office/powerpoint/2010/main" val="20736761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Relations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1602230"/>
            <a:ext cx="8304212" cy="2728028"/>
          </a:xfrm>
        </p:spPr>
      </p:pic>
    </p:spTree>
    <p:extLst>
      <p:ext uri="{BB962C8B-B14F-4D97-AF65-F5344CB8AC3E}">
        <p14:creationId xmlns:p14="http://schemas.microsoft.com/office/powerpoint/2010/main" val="538091722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173" y="162655"/>
            <a:ext cx="6631655" cy="456968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Relations: filtered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447804" y="4053302"/>
            <a:ext cx="8305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AFEA"/>
                </a:solidFill>
                <a:latin typeface="Arial Bold"/>
                <a:ea typeface="Arial Bold" pitchFamily="34" charset="0"/>
                <a:cs typeface="Arial Bold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 Bold" pitchFamily="34" charset="0"/>
                <a:ea typeface="Arial Bold" pitchFamily="34" charset="0"/>
                <a:cs typeface="Arial Bold" pitchFamily="34" charset="0"/>
              </a:defRPr>
            </a:lvl9pPr>
          </a:lstStyle>
          <a:p>
            <a:r>
              <a:rPr lang="en-GB" sz="2000" dirty="0">
                <a:solidFill>
                  <a:srgbClr val="FF0000"/>
                </a:solidFill>
              </a:rPr>
              <a:t>David Cameron in the news</a:t>
            </a:r>
          </a:p>
        </p:txBody>
      </p:sp>
    </p:spTree>
    <p:extLst>
      <p:ext uri="{BB962C8B-B14F-4D97-AF65-F5344CB8AC3E}">
        <p14:creationId xmlns:p14="http://schemas.microsoft.com/office/powerpoint/2010/main" val="394976663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166"/>
            <a:ext cx="9144000" cy="443116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6400" y="205978"/>
            <a:ext cx="8305200" cy="857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232388465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/>
              <a:t>Perspective filters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058"/>
            <a:ext cx="9144000" cy="32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3224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NLeSC PowerPoint Theme WIDESCREEN (16.9)">
  <a:themeElements>
    <a:clrScheme name="eScience">
      <a:dk1>
        <a:sysClr val="windowText" lastClr="000000"/>
      </a:dk1>
      <a:lt1>
        <a:sysClr val="window" lastClr="FFFFFF"/>
      </a:lt1>
      <a:dk2>
        <a:srgbClr val="000100"/>
      </a:dk2>
      <a:lt2>
        <a:srgbClr val="0092D2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3" ma:contentTypeDescription="Create a new document." ma:contentTypeScope="" ma:versionID="d3657c892c80dcfe88763d3a14747714">
  <xsd:schema xmlns:xsd="http://www.w3.org/2001/XMLSchema" xmlns:xs="http://www.w3.org/2001/XMLSchema" xmlns:p="http://schemas.microsoft.com/office/2006/metadata/properties" xmlns:ns2="d524e8e6-9967-4aee-9f44-a119181d2657" xmlns:ns3="d0ce14b4-296e-49b5-89d1-87b1b19d123a" targetNamespace="http://schemas.microsoft.com/office/2006/metadata/properties" ma:root="true" ma:fieldsID="eeac6dcd9b676d5544319ba7464bada8" ns2:_="" ns3:_="">
    <xsd:import namespace="d524e8e6-9967-4aee-9f44-a119181d2657"/>
    <xsd:import namespace="d0ce14b4-296e-49b5-89d1-87b1b19d12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14CA3B-91BC-40EA-8A1F-FA14689EB5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C61CBB-09C9-4CA1-8DE0-1E9D6D9026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78BE78-BA29-41C2-81F1-AE035D76E775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524e8e6-9967-4aee-9f44-a119181d2657"/>
    <ds:schemaRef ds:uri="http://purl.org/dc/elements/1.1/"/>
    <ds:schemaRef ds:uri="http://schemas.microsoft.com/office/infopath/2007/PartnerControls"/>
    <ds:schemaRef ds:uri="d0ce14b4-296e-49b5-89d1-87b1b19d123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NLeSC PowerPoint Theme WIDESCREEN (16.9)</Template>
  <TotalTime>479</TotalTime>
  <Words>286</Words>
  <Application>Microsoft Office PowerPoint</Application>
  <PresentationFormat>On-screen Show (16:9)</PresentationFormat>
  <Paragraphs>68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Bold</vt:lpstr>
      <vt:lpstr>Calibri</vt:lpstr>
      <vt:lpstr>NLeSC PowerPoint Theme WIDESCREEN (16.9)</vt:lpstr>
      <vt:lpstr>Storyteller:  Visualizing Natural Language Text</vt:lpstr>
      <vt:lpstr>Event data</vt:lpstr>
      <vt:lpstr>Storylines</vt:lpstr>
      <vt:lpstr>Filter by storyline</vt:lpstr>
      <vt:lpstr>Filter by time / importance</vt:lpstr>
      <vt:lpstr>Relations</vt:lpstr>
      <vt:lpstr>Relations: filtered</vt:lpstr>
      <vt:lpstr>Perspectives</vt:lpstr>
      <vt:lpstr>Perspective filters</vt:lpstr>
      <vt:lpstr>Cross-tab filtering</vt:lpstr>
      <vt:lpstr>Visual Information Seeking Mantra</vt:lpstr>
      <vt:lpstr>Details-on-demand</vt:lpstr>
      <vt:lpstr>Designed for re-useability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Kulik</dc:creator>
  <cp:lastModifiedBy>Maarten van Meersbergen</cp:lastModifiedBy>
  <cp:revision>38</cp:revision>
  <dcterms:created xsi:type="dcterms:W3CDTF">2015-04-29T11:08:00Z</dcterms:created>
  <dcterms:modified xsi:type="dcterms:W3CDTF">2016-10-06T09:54:58Z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